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8" r:id="rId9"/>
    <p:sldId id="262" r:id="rId10"/>
    <p:sldId id="263" r:id="rId11"/>
    <p:sldId id="264" r:id="rId12"/>
    <p:sldId id="265" r:id="rId13"/>
    <p:sldId id="267" r:id="rId14"/>
    <p:sldId id="270" r:id="rId15"/>
    <p:sldId id="269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r" defTabSz="914400" rtl="1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r" defTabSz="914400" rtl="1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r" defTabSz="914400" rtl="1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66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79" autoAdjust="0"/>
    <p:restoredTop sz="90929"/>
  </p:normalViewPr>
  <p:slideViewPr>
    <p:cSldViewPr>
      <p:cViewPr varScale="1">
        <p:scale>
          <a:sx n="75" d="100"/>
          <a:sy n="75" d="100"/>
        </p:scale>
        <p:origin x="811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656CBC-CDBD-4557-9FA6-D41430F6AF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352A8-1198-48C1-97AB-631F377EB0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BAE788-6D40-4361-A0EA-E0684F273E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ACAC7-74D3-474B-AD97-64A30F9E47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07C0A-9E80-48BC-8079-830E69A906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C02D7-FFF1-4A80-B551-3681D69CEE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A5C53D-2E91-4461-A016-EF57F616E9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F995D0-44AB-4B80-AF73-DDE9C9FE03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A56104-7BCC-476E-9385-B5F810F920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690AE-443D-4FEA-A891-5DE83F4831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563BED-4AE0-4D11-BE35-6A78674FBF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fld id="{555FBF96-E42C-495B-B7B0-AF3A94E3584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at.xula.edu/food/brightspace-tip-146-test-quiz-question-generato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1447800" y="609600"/>
            <a:ext cx="6172200" cy="556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chemeClr val="accent2"/>
                    </a:gs>
                    <a:gs pos="100000">
                      <a:srgbClr val="FF66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Curlz MT"/>
              </a:rPr>
              <a:t>Prefixes</a:t>
            </a:r>
          </a:p>
          <a:p>
            <a:pPr algn="ctr"/>
            <a:r>
              <a:rPr lang="en-GB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chemeClr val="accent2"/>
                    </a:gs>
                    <a:gs pos="100000">
                      <a:srgbClr val="FF66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Curlz MT"/>
              </a:rPr>
              <a:t>and</a:t>
            </a:r>
          </a:p>
          <a:p>
            <a:pPr algn="ctr"/>
            <a:r>
              <a:rPr lang="en-GB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chemeClr val="accent2"/>
                    </a:gs>
                    <a:gs pos="100000">
                      <a:srgbClr val="FF66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Curlz MT"/>
              </a:rPr>
              <a:t>Suffixes</a:t>
            </a:r>
            <a:endParaRPr lang="ar-EG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0">
                <a:gsLst>
                  <a:gs pos="0">
                    <a:schemeClr val="accent2"/>
                  </a:gs>
                  <a:gs pos="100000">
                    <a:srgbClr val="FF6600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/>
                </a:outerShdw>
              </a:effectLst>
              <a:latin typeface="Curlz M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533400" y="1752600"/>
            <a:ext cx="8077200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i="0">
                <a:solidFill>
                  <a:srgbClr val="009900"/>
                </a:solidFill>
                <a:latin typeface="Arial Rounded MT Bold" pitchFamily="34" charset="0"/>
              </a:rPr>
              <a:t>	“That’s </a:t>
            </a:r>
            <a:r>
              <a:rPr lang="en-US" sz="4800" i="0">
                <a:solidFill>
                  <a:srgbClr val="FF6600"/>
                </a:solidFill>
                <a:latin typeface="Arial Rounded MT Bold" pitchFamily="34" charset="0"/>
              </a:rPr>
              <a:t>nonsense</a:t>
            </a:r>
            <a:r>
              <a:rPr lang="en-US" sz="4800" i="0">
                <a:solidFill>
                  <a:srgbClr val="009900"/>
                </a:solidFill>
                <a:latin typeface="Arial Rounded MT Bold" pitchFamily="34" charset="0"/>
              </a:rPr>
              <a:t>,” said his brother Jake.  “You can use my bike.”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5800" y="2057400"/>
            <a:ext cx="8077200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i="0">
                <a:solidFill>
                  <a:srgbClr val="009900"/>
                </a:solidFill>
                <a:latin typeface="Arial Rounded MT Bold" pitchFamily="34" charset="0"/>
              </a:rPr>
              <a:t>	“Gee, thanks,” said Randy, hopping on the bike.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09600" y="2667000"/>
            <a:ext cx="80772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i="0">
                <a:solidFill>
                  <a:srgbClr val="009900"/>
                </a:solidFill>
                <a:latin typeface="Arial Rounded MT Bold" pitchFamily="34" charset="0"/>
              </a:rPr>
              <a:t>	“See, I can be </a:t>
            </a:r>
            <a:r>
              <a:rPr lang="en-US" sz="4800" i="0">
                <a:solidFill>
                  <a:srgbClr val="FF6600"/>
                </a:solidFill>
                <a:latin typeface="Arial Rounded MT Bold" pitchFamily="34" charset="0"/>
              </a:rPr>
              <a:t>likable</a:t>
            </a:r>
            <a:r>
              <a:rPr lang="en-US" sz="4800" i="0">
                <a:solidFill>
                  <a:srgbClr val="009900"/>
                </a:solidFill>
                <a:latin typeface="Arial Rounded MT Bold" pitchFamily="34" charset="0"/>
              </a:rPr>
              <a:t>!” said Jake with a grin.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B10E1C47-BBA1-D8A9-5D43-1BC8F91890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-10203"/>
            <a:ext cx="8714954" cy="6823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017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B10E1C47-BBA1-D8A9-5D43-1BC8F91890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-10203"/>
            <a:ext cx="8714954" cy="6823579"/>
          </a:xfrm>
          <a:prstGeom prst="rect">
            <a:avLst/>
          </a:prstGeom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22D628AD-1A76-2B92-4EF6-2DEE4137DD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9247" y="476672"/>
            <a:ext cx="2018193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542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E73D13EF-0BB2-2211-DC0F-9CC174C0B7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980728"/>
            <a:ext cx="8291192" cy="4100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641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E73D13EF-0BB2-2211-DC0F-9CC174C0B7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404" y="343701"/>
            <a:ext cx="8291192" cy="4100289"/>
          </a:xfrm>
          <a:prstGeom prst="rect">
            <a:avLst/>
          </a:prstGeom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3922D2B2-F29D-8D23-DC1F-9ECFC557B8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216" y="4063720"/>
            <a:ext cx="2450579" cy="2450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384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Slika na kojoj se prikazuje Font, grafika, tipografija, simbol&#10;&#10;Opis je automatski generiran">
            <a:extLst>
              <a:ext uri="{FF2B5EF4-FFF2-40B4-BE49-F238E27FC236}">
                <a16:creationId xmlns:a16="http://schemas.microsoft.com/office/drawing/2014/main" id="{EC0CEDDC-2EE5-0E79-06F9-F8460425B7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635896" y="173990"/>
            <a:ext cx="4876800" cy="3448050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A8EABA0C-35E6-628F-C151-1DEB864EE2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3140968"/>
            <a:ext cx="3577778" cy="3543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418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09600" y="1143000"/>
            <a:ext cx="7924800" cy="411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600" i="0">
                <a:solidFill>
                  <a:schemeClr val="accent2"/>
                </a:solidFill>
                <a:latin typeface="Arial Rounded MT Bold" pitchFamily="34" charset="0"/>
              </a:rPr>
              <a:t>A </a:t>
            </a:r>
            <a:r>
              <a:rPr lang="en-US" sz="6600" i="0">
                <a:solidFill>
                  <a:srgbClr val="FF6600"/>
                </a:solidFill>
                <a:latin typeface="Arial Rounded MT Bold" pitchFamily="34" charset="0"/>
              </a:rPr>
              <a:t>prefix</a:t>
            </a:r>
            <a:r>
              <a:rPr lang="en-US" sz="6600" i="0">
                <a:solidFill>
                  <a:schemeClr val="accent2"/>
                </a:solidFill>
                <a:latin typeface="Arial Rounded MT Bold" pitchFamily="34" charset="0"/>
              </a:rPr>
              <a:t> is a word part added to the beginning of a root word.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609600" y="1524000"/>
            <a:ext cx="7924800" cy="31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600" i="0">
                <a:solidFill>
                  <a:schemeClr val="accent2"/>
                </a:solidFill>
                <a:latin typeface="Arial Rounded MT Bold" pitchFamily="34" charset="0"/>
              </a:rPr>
              <a:t>A </a:t>
            </a:r>
            <a:r>
              <a:rPr lang="en-US" sz="6600" i="0">
                <a:solidFill>
                  <a:srgbClr val="FF6600"/>
                </a:solidFill>
                <a:latin typeface="Arial Rounded MT Bold" pitchFamily="34" charset="0"/>
              </a:rPr>
              <a:t>prefix</a:t>
            </a:r>
            <a:r>
              <a:rPr lang="en-US" sz="6600" i="0">
                <a:solidFill>
                  <a:schemeClr val="accent2"/>
                </a:solidFill>
                <a:latin typeface="Arial Rounded MT Bold" pitchFamily="34" charset="0"/>
              </a:rPr>
              <a:t> changes the meaning of a word.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33400" y="1447800"/>
            <a:ext cx="7924800" cy="31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600" i="0">
                <a:solidFill>
                  <a:schemeClr val="accent2"/>
                </a:solidFill>
                <a:latin typeface="Arial Rounded MT Bold" pitchFamily="34" charset="0"/>
              </a:rPr>
              <a:t>A </a:t>
            </a:r>
            <a:r>
              <a:rPr lang="en-US" sz="6600" i="0">
                <a:solidFill>
                  <a:srgbClr val="FF6600"/>
                </a:solidFill>
                <a:latin typeface="Arial Rounded MT Bold" pitchFamily="34" charset="0"/>
              </a:rPr>
              <a:t>suffix</a:t>
            </a:r>
            <a:r>
              <a:rPr lang="en-US" sz="6600" i="0">
                <a:solidFill>
                  <a:schemeClr val="accent2"/>
                </a:solidFill>
                <a:latin typeface="Arial Rounded MT Bold" pitchFamily="34" charset="0"/>
              </a:rPr>
              <a:t> is a word part added to the end of a root word.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09600" y="1524000"/>
            <a:ext cx="7924800" cy="411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600" i="0">
                <a:solidFill>
                  <a:schemeClr val="accent2"/>
                </a:solidFill>
                <a:latin typeface="Arial Rounded MT Bold" pitchFamily="34" charset="0"/>
              </a:rPr>
              <a:t>A </a:t>
            </a:r>
            <a:r>
              <a:rPr lang="en-US" sz="6600" i="0">
                <a:solidFill>
                  <a:srgbClr val="FF6600"/>
                </a:solidFill>
                <a:latin typeface="Arial Rounded MT Bold" pitchFamily="34" charset="0"/>
              </a:rPr>
              <a:t>suffix</a:t>
            </a:r>
            <a:r>
              <a:rPr lang="en-US" sz="6600" i="0">
                <a:solidFill>
                  <a:schemeClr val="accent2"/>
                </a:solidFill>
                <a:latin typeface="Arial Rounded MT Bold" pitchFamily="34" charset="0"/>
              </a:rPr>
              <a:t> also changes the meaning of a word.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990600" y="914400"/>
            <a:ext cx="3505200" cy="1143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495800" y="914400"/>
            <a:ext cx="3505200" cy="1143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990600" y="2057400"/>
            <a:ext cx="3505200" cy="3810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4495800" y="2057400"/>
            <a:ext cx="3505200" cy="3810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219200" y="1066800"/>
            <a:ext cx="3124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0">
                <a:solidFill>
                  <a:srgbClr val="FF6600"/>
                </a:solidFill>
                <a:latin typeface="Arial Rounded MT Bold" pitchFamily="34" charset="0"/>
              </a:rPr>
              <a:t>Prefixes We Know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724400" y="1219200"/>
            <a:ext cx="312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0">
                <a:solidFill>
                  <a:schemeClr val="accent2"/>
                </a:solidFill>
                <a:latin typeface="Arial Rounded MT Bold" pitchFamily="34" charset="0"/>
              </a:rPr>
              <a:t>Examples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1219200" y="2209800"/>
            <a:ext cx="31242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6600"/>
                </a:solidFill>
                <a:latin typeface="Arial Rounded MT Bold" pitchFamily="34" charset="0"/>
              </a:rPr>
              <a:t>im- </a:t>
            </a:r>
            <a:r>
              <a:rPr lang="en-US" sz="2800" i="0">
                <a:solidFill>
                  <a:srgbClr val="FF6600"/>
                </a:solidFill>
                <a:latin typeface="Arial Rounded MT Bold" pitchFamily="34" charset="0"/>
              </a:rPr>
              <a:t>not</a:t>
            </a:r>
          </a:p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6600"/>
                </a:solidFill>
                <a:latin typeface="Arial Rounded MT Bold" pitchFamily="34" charset="0"/>
              </a:rPr>
              <a:t>in-</a:t>
            </a:r>
            <a:r>
              <a:rPr lang="en-US" sz="2800" i="0">
                <a:solidFill>
                  <a:srgbClr val="FF6600"/>
                </a:solidFill>
                <a:latin typeface="Arial Rounded MT Bold" pitchFamily="34" charset="0"/>
              </a:rPr>
              <a:t> not</a:t>
            </a:r>
          </a:p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6600"/>
                </a:solidFill>
                <a:latin typeface="Arial Rounded MT Bold" pitchFamily="34" charset="0"/>
              </a:rPr>
              <a:t>bi-</a:t>
            </a:r>
            <a:r>
              <a:rPr lang="en-US" sz="2800" i="0">
                <a:solidFill>
                  <a:srgbClr val="FF6600"/>
                </a:solidFill>
                <a:latin typeface="Arial Rounded MT Bold" pitchFamily="34" charset="0"/>
              </a:rPr>
              <a:t> two</a:t>
            </a:r>
          </a:p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6600"/>
                </a:solidFill>
                <a:latin typeface="Arial Rounded MT Bold" pitchFamily="34" charset="0"/>
              </a:rPr>
              <a:t>non-</a:t>
            </a:r>
            <a:r>
              <a:rPr lang="en-US" sz="2800" i="0">
                <a:solidFill>
                  <a:srgbClr val="FF6600"/>
                </a:solidFill>
                <a:latin typeface="Arial Rounded MT Bold" pitchFamily="34" charset="0"/>
              </a:rPr>
              <a:t> not</a:t>
            </a:r>
          </a:p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6600"/>
                </a:solidFill>
                <a:latin typeface="Arial Rounded MT Bold" pitchFamily="34" charset="0"/>
              </a:rPr>
              <a:t>dis-</a:t>
            </a:r>
            <a:r>
              <a:rPr lang="en-US" sz="2800" i="0">
                <a:solidFill>
                  <a:srgbClr val="FF6600"/>
                </a:solidFill>
                <a:latin typeface="Arial Rounded MT Bold" pitchFamily="34" charset="0"/>
              </a:rPr>
              <a:t> not or opposite of</a:t>
            </a:r>
          </a:p>
          <a:p>
            <a:pPr algn="ctr">
              <a:spcBef>
                <a:spcPct val="50000"/>
              </a:spcBef>
            </a:pPr>
            <a:endParaRPr lang="en-US" sz="2800" i="0">
              <a:solidFill>
                <a:srgbClr val="FF6600"/>
              </a:solidFill>
              <a:latin typeface="Arial Rounded MT Bold" pitchFamily="34" charset="0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4648200" y="2286000"/>
            <a:ext cx="3124200" cy="30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0">
                <a:solidFill>
                  <a:schemeClr val="accent2"/>
                </a:solidFill>
                <a:latin typeface="Arial Rounded MT Bold" pitchFamily="34" charset="0"/>
              </a:rPr>
              <a:t>improper</a:t>
            </a:r>
          </a:p>
          <a:p>
            <a:pPr algn="ctr">
              <a:spcBef>
                <a:spcPct val="50000"/>
              </a:spcBef>
            </a:pPr>
            <a:r>
              <a:rPr lang="en-US" sz="2800" i="0">
                <a:solidFill>
                  <a:schemeClr val="accent2"/>
                </a:solidFill>
                <a:latin typeface="Arial Rounded MT Bold" pitchFamily="34" charset="0"/>
              </a:rPr>
              <a:t>incomplete</a:t>
            </a:r>
          </a:p>
          <a:p>
            <a:pPr algn="ctr">
              <a:spcBef>
                <a:spcPct val="50000"/>
              </a:spcBef>
            </a:pPr>
            <a:r>
              <a:rPr lang="en-US" sz="2800" i="0">
                <a:solidFill>
                  <a:schemeClr val="accent2"/>
                </a:solidFill>
                <a:latin typeface="Arial Rounded MT Bold" pitchFamily="34" charset="0"/>
              </a:rPr>
              <a:t>bicycle</a:t>
            </a:r>
          </a:p>
          <a:p>
            <a:pPr algn="ctr">
              <a:spcBef>
                <a:spcPct val="50000"/>
              </a:spcBef>
            </a:pPr>
            <a:r>
              <a:rPr lang="en-US" sz="2800" i="0">
                <a:solidFill>
                  <a:schemeClr val="accent2"/>
                </a:solidFill>
                <a:latin typeface="Arial Rounded MT Bold" pitchFamily="34" charset="0"/>
              </a:rPr>
              <a:t>nonstop</a:t>
            </a:r>
          </a:p>
          <a:p>
            <a:pPr algn="ctr">
              <a:spcBef>
                <a:spcPct val="50000"/>
              </a:spcBef>
            </a:pPr>
            <a:r>
              <a:rPr lang="en-US" sz="2800" i="0">
                <a:solidFill>
                  <a:schemeClr val="accent2"/>
                </a:solidFill>
                <a:latin typeface="Arial Rounded MT Bold" pitchFamily="34" charset="0"/>
              </a:rPr>
              <a:t>disagree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990600" y="914400"/>
            <a:ext cx="3505200" cy="1143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4495800" y="914400"/>
            <a:ext cx="3505200" cy="1143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990600" y="2057400"/>
            <a:ext cx="3505200" cy="3810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495800" y="2057400"/>
            <a:ext cx="3505200" cy="3810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219200" y="1066800"/>
            <a:ext cx="3124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0">
                <a:solidFill>
                  <a:srgbClr val="FF6600"/>
                </a:solidFill>
                <a:latin typeface="Arial Rounded MT Bold" pitchFamily="34" charset="0"/>
              </a:rPr>
              <a:t>Suffixes We Know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4724400" y="1219200"/>
            <a:ext cx="312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0">
                <a:solidFill>
                  <a:schemeClr val="accent2"/>
                </a:solidFill>
                <a:latin typeface="Arial Rounded MT Bold" pitchFamily="34" charset="0"/>
              </a:rPr>
              <a:t>Examples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219200" y="2209800"/>
            <a:ext cx="31242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6600"/>
                </a:solidFill>
                <a:latin typeface="Arial Rounded MT Bold" pitchFamily="34" charset="0"/>
              </a:rPr>
              <a:t>-er</a:t>
            </a:r>
            <a:r>
              <a:rPr lang="en-US" sz="2800" i="0">
                <a:solidFill>
                  <a:srgbClr val="FF6600"/>
                </a:solidFill>
                <a:latin typeface="Arial Rounded MT Bold" pitchFamily="34" charset="0"/>
              </a:rPr>
              <a:t> one who</a:t>
            </a:r>
          </a:p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6600"/>
                </a:solidFill>
                <a:latin typeface="Arial Rounded MT Bold" pitchFamily="34" charset="0"/>
              </a:rPr>
              <a:t>-or</a:t>
            </a:r>
            <a:r>
              <a:rPr lang="en-US" sz="2800" i="0">
                <a:solidFill>
                  <a:srgbClr val="FF6600"/>
                </a:solidFill>
                <a:latin typeface="Arial Rounded MT Bold" pitchFamily="34" charset="0"/>
              </a:rPr>
              <a:t>  one who</a:t>
            </a:r>
          </a:p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6600"/>
                </a:solidFill>
                <a:latin typeface="Arial Rounded MT Bold" pitchFamily="34" charset="0"/>
              </a:rPr>
              <a:t>-less</a:t>
            </a:r>
            <a:r>
              <a:rPr lang="en-US" sz="2800" i="0">
                <a:solidFill>
                  <a:srgbClr val="FF6600"/>
                </a:solidFill>
                <a:latin typeface="Arial Rounded MT Bold" pitchFamily="34" charset="0"/>
              </a:rPr>
              <a:t>  without</a:t>
            </a:r>
          </a:p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6600"/>
                </a:solidFill>
                <a:latin typeface="Arial Rounded MT Bold" pitchFamily="34" charset="0"/>
              </a:rPr>
              <a:t>-able, -ible  </a:t>
            </a:r>
            <a:r>
              <a:rPr lang="en-US" sz="2800" i="0">
                <a:solidFill>
                  <a:srgbClr val="FF6600"/>
                </a:solidFill>
                <a:latin typeface="Arial Rounded MT Bold" pitchFamily="34" charset="0"/>
              </a:rPr>
              <a:t>can be</a:t>
            </a:r>
            <a:endParaRPr lang="en-US" sz="2800">
              <a:solidFill>
                <a:srgbClr val="FF6600"/>
              </a:solidFill>
              <a:latin typeface="Arial Rounded MT Bold" pitchFamily="34" charset="0"/>
            </a:endParaRPr>
          </a:p>
          <a:p>
            <a:pPr algn="ctr">
              <a:spcBef>
                <a:spcPct val="50000"/>
              </a:spcBef>
            </a:pPr>
            <a:endParaRPr lang="en-US" sz="2800">
              <a:solidFill>
                <a:srgbClr val="FF6600"/>
              </a:solidFill>
              <a:latin typeface="Arial Rounded MT Bold" pitchFamily="34" charset="0"/>
            </a:endParaRPr>
          </a:p>
          <a:p>
            <a:pPr algn="ctr">
              <a:spcBef>
                <a:spcPct val="50000"/>
              </a:spcBef>
            </a:pPr>
            <a:endParaRPr lang="en-US" sz="2800" i="0">
              <a:solidFill>
                <a:srgbClr val="FF6600"/>
              </a:solidFill>
              <a:latin typeface="Arial Rounded MT Bold" pitchFamily="34" charset="0"/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648200" y="2286000"/>
            <a:ext cx="3124200" cy="30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0">
                <a:solidFill>
                  <a:schemeClr val="accent2"/>
                </a:solidFill>
                <a:latin typeface="Arial Rounded MT Bold" pitchFamily="34" charset="0"/>
              </a:rPr>
              <a:t>farmer</a:t>
            </a:r>
          </a:p>
          <a:p>
            <a:pPr algn="ctr">
              <a:spcBef>
                <a:spcPct val="50000"/>
              </a:spcBef>
            </a:pPr>
            <a:r>
              <a:rPr lang="en-US" sz="2800" i="0">
                <a:solidFill>
                  <a:schemeClr val="accent2"/>
                </a:solidFill>
                <a:latin typeface="Arial Rounded MT Bold" pitchFamily="34" charset="0"/>
              </a:rPr>
              <a:t>actor</a:t>
            </a:r>
          </a:p>
          <a:p>
            <a:pPr algn="ctr">
              <a:spcBef>
                <a:spcPct val="50000"/>
              </a:spcBef>
            </a:pPr>
            <a:r>
              <a:rPr lang="en-US" sz="2800" i="0">
                <a:solidFill>
                  <a:schemeClr val="accent2"/>
                </a:solidFill>
                <a:latin typeface="Arial Rounded MT Bold" pitchFamily="34" charset="0"/>
              </a:rPr>
              <a:t>useless</a:t>
            </a:r>
          </a:p>
          <a:p>
            <a:pPr algn="ctr">
              <a:spcBef>
                <a:spcPct val="50000"/>
              </a:spcBef>
            </a:pPr>
            <a:r>
              <a:rPr lang="en-US" sz="2800" i="0">
                <a:solidFill>
                  <a:schemeClr val="accent2"/>
                </a:solidFill>
                <a:latin typeface="Arial Rounded MT Bold" pitchFamily="34" charset="0"/>
              </a:rPr>
              <a:t>buildable</a:t>
            </a:r>
          </a:p>
          <a:p>
            <a:pPr algn="ctr">
              <a:spcBef>
                <a:spcPct val="50000"/>
              </a:spcBef>
            </a:pPr>
            <a:r>
              <a:rPr lang="en-US" sz="2800" i="0">
                <a:solidFill>
                  <a:schemeClr val="accent2"/>
                </a:solidFill>
                <a:latin typeface="Arial Rounded MT Bold" pitchFamily="34" charset="0"/>
              </a:rPr>
              <a:t>reversible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4ED327AE-0BFD-3D07-969C-730104E03A93}"/>
              </a:ext>
            </a:extLst>
          </p:cNvPr>
          <p:cNvSpPr txBox="1"/>
          <p:nvPr/>
        </p:nvSpPr>
        <p:spPr>
          <a:xfrm>
            <a:off x="683568" y="836712"/>
            <a:ext cx="6174432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n-US" dirty="0"/>
            </a:b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Prefixes: </a:t>
            </a:r>
            <a:r>
              <a:rPr lang="en-US" b="1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un- mis- dis- re- pre- post- under- over-</a:t>
            </a:r>
            <a:endParaRPr lang="hr-HR" b="1" i="0" dirty="0">
              <a:solidFill>
                <a:srgbClr val="333333"/>
              </a:solidFill>
              <a:latin typeface="Helvetica" panose="020B0604020202020204" pitchFamily="34" charset="0"/>
            </a:endParaRPr>
          </a:p>
          <a:p>
            <a:endParaRPr lang="hr-HR" b="1" i="0" dirty="0">
              <a:solidFill>
                <a:srgbClr val="333333"/>
              </a:solidFill>
              <a:latin typeface="Helvetica" panose="020B0604020202020204" pitchFamily="34" charset="0"/>
            </a:endParaRPr>
          </a:p>
          <a:p>
            <a:br>
              <a:rPr lang="en-US" dirty="0"/>
            </a:b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Suffixes: </a:t>
            </a:r>
            <a:r>
              <a:rPr lang="en-US" b="1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-ion -less -</a:t>
            </a:r>
            <a:r>
              <a:rPr lang="en-US" b="1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ment</a:t>
            </a:r>
            <a:r>
              <a:rPr lang="en-US" b="1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-</a:t>
            </a:r>
            <a:r>
              <a:rPr lang="en-US" b="1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ful</a:t>
            </a:r>
            <a:r>
              <a:rPr lang="en-US" b="1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-ness -able -</a:t>
            </a:r>
            <a:r>
              <a:rPr lang="en-US" b="1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ist</a:t>
            </a:r>
            <a:r>
              <a:rPr lang="en-US" b="1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-</a:t>
            </a:r>
            <a:r>
              <a:rPr lang="en-US" b="1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ical</a:t>
            </a:r>
            <a:r>
              <a:rPr lang="en-US" b="1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-er -</a:t>
            </a:r>
            <a:r>
              <a:rPr lang="en-US" b="1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ous</a:t>
            </a:r>
            <a:r>
              <a:rPr lang="en-US" b="1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-cy -</a:t>
            </a:r>
            <a:r>
              <a:rPr lang="en-US" b="1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ance</a:t>
            </a:r>
            <a:r>
              <a:rPr lang="en-US" b="1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/</a:t>
            </a:r>
            <a:r>
              <a:rPr lang="en-US" b="1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ence</a:t>
            </a:r>
            <a:r>
              <a:rPr lang="en-US" b="1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-(</a:t>
            </a:r>
            <a:r>
              <a:rPr lang="en-US" b="1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i</a:t>
            </a:r>
            <a:r>
              <a:rPr lang="en-US" b="1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)ty -ate -al -</a:t>
            </a:r>
            <a:r>
              <a:rPr lang="en-US" b="1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ive</a:t>
            </a:r>
            <a:endParaRPr lang="en-150" dirty="0"/>
          </a:p>
        </p:txBody>
      </p:sp>
    </p:spTree>
    <p:extLst>
      <p:ext uri="{BB962C8B-B14F-4D97-AF65-F5344CB8AC3E}">
        <p14:creationId xmlns:p14="http://schemas.microsoft.com/office/powerpoint/2010/main" val="990788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533400"/>
            <a:ext cx="8077200" cy="521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i="0">
                <a:solidFill>
                  <a:srgbClr val="009900"/>
                </a:solidFill>
                <a:latin typeface="Arial Rounded MT Bold" pitchFamily="34" charset="0"/>
              </a:rPr>
              <a:t>	Randy’s bike tire was flat.  He couldn’t find the pump because the garage was in </a:t>
            </a:r>
            <a:r>
              <a:rPr lang="en-US" sz="4800" i="0">
                <a:solidFill>
                  <a:srgbClr val="FF6600"/>
                </a:solidFill>
                <a:latin typeface="Arial Rounded MT Bold" pitchFamily="34" charset="0"/>
              </a:rPr>
              <a:t>disorder</a:t>
            </a:r>
            <a:r>
              <a:rPr lang="en-US" sz="4800" i="0">
                <a:solidFill>
                  <a:srgbClr val="009900"/>
                </a:solidFill>
                <a:latin typeface="Arial Rounded MT Bold" pitchFamily="34" charset="0"/>
              </a:rPr>
              <a:t>.  “It’s hopeless,” said Randy.  “I’ll never make it to the soccer game on time.”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235</Words>
  <Application>Microsoft Office PowerPoint</Application>
  <PresentationFormat>Prikaz na zaslonu (4:3)</PresentationFormat>
  <Paragraphs>37</Paragraphs>
  <Slides>17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22" baseType="lpstr">
      <vt:lpstr>Arial Rounded MT Bold</vt:lpstr>
      <vt:lpstr>Curlz MT</vt:lpstr>
      <vt:lpstr>Helvetica</vt:lpstr>
      <vt:lpstr>Times New Roman</vt:lpstr>
      <vt:lpstr>Default Design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Resource User</dc:creator>
  <cp:lastModifiedBy>Biljana Ježik</cp:lastModifiedBy>
  <cp:revision>2</cp:revision>
  <dcterms:created xsi:type="dcterms:W3CDTF">2005-07-27T02:03:29Z</dcterms:created>
  <dcterms:modified xsi:type="dcterms:W3CDTF">2023-11-06T21:55:47Z</dcterms:modified>
</cp:coreProperties>
</file>